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MSmEItmT6eWuBjtelbJOWExnh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1c8760cb_0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1c8760cb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81c8760c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b81c8760cb_0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e3385b7c_4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2e3385b7c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2e3385b7c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2e3385b7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81c8760cb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81c8760c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81c8760c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b81c8760cb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2e3385b7c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e2e3385b7c_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81c8760c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b81c8760cb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1d595ac9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e1d595ac94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81c8760c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b81c8760cb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81c8760c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b81c8760cb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1c8760c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/>
              <a:t>http://www.r2d3.us/una-introduccion-visual-al-machine-learning-1/</a:t>
            </a:r>
            <a:endParaRPr/>
          </a:p>
        </p:txBody>
      </p:sp>
      <p:sp>
        <p:nvSpPr>
          <p:cNvPr id="417" name="Google Shape;417;gb81c8760cb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8272c3b1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/>
              <a:t>https://beta.polleverywhere.com/activities</a:t>
            </a:r>
            <a:endParaRPr/>
          </a:p>
        </p:txBody>
      </p:sp>
      <p:sp>
        <p:nvSpPr>
          <p:cNvPr id="441" name="Google Shape;441;gb8272c3b12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81c8760c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/>
              <a:t>https://beta.polleverywhere.com/activities</a:t>
            </a:r>
            <a:endParaRPr/>
          </a:p>
        </p:txBody>
      </p:sp>
      <p:sp>
        <p:nvSpPr>
          <p:cNvPr id="460" name="Google Shape;460;gb81c8760cb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81c8760c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b81c8760cb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81c8760c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b81c8760cb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8272c3b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b8272c3b1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2c38b336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e2c38b3361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8272c3b1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b8272c3b1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81c8760c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b81c8760cb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1c8760cb_0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1c8760c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1c8760c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b81c8760cb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81c8760c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b81c8760cb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c38b336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e2c38b3361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2e3385b7c_4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2e3385b7c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.jpg"/><Relationship Id="rId7" Type="http://schemas.openxmlformats.org/officeDocument/2006/relationships/image" Target="../media/image34.jp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30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hyperlink" Target="https://colab.research.google.com/drive/1TFlS15EAdLMR90VWo1uaAWDoQbQhR60a?usp=shari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Relationship Id="rId4" Type="http://schemas.openxmlformats.org/officeDocument/2006/relationships/image" Target="../media/image39.png"/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12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40.jpg"/><Relationship Id="rId6" Type="http://schemas.openxmlformats.org/officeDocument/2006/relationships/image" Target="../media/image38.jpg"/><Relationship Id="rId7" Type="http://schemas.openxmlformats.org/officeDocument/2006/relationships/image" Target="../media/image41.png"/><Relationship Id="rId8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12" Type="http://schemas.openxmlformats.org/officeDocument/2006/relationships/image" Target="../media/image42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11" Type="http://schemas.openxmlformats.org/officeDocument/2006/relationships/image" Target="../media/image16.png"/><Relationship Id="rId10" Type="http://schemas.openxmlformats.org/officeDocument/2006/relationships/image" Target="../media/image19.png"/><Relationship Id="rId12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5.jp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8376" y="261257"/>
            <a:ext cx="1591449" cy="116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505" y="1720682"/>
            <a:ext cx="7224752" cy="221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6224" y="-685805"/>
            <a:ext cx="2451838" cy="244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638585" y="97302"/>
            <a:ext cx="2451838" cy="244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6224" y="-337628"/>
            <a:ext cx="2451838" cy="244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641432"/>
            <a:ext cx="12192000" cy="21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383658" y="614551"/>
            <a:ext cx="1941981" cy="193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 b="19564" l="35522" r="29153" t="61309"/>
          <a:stretch/>
        </p:blipFill>
        <p:spPr>
          <a:xfrm>
            <a:off x="2308187" y="5878755"/>
            <a:ext cx="1679012" cy="40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9264" y="5928818"/>
            <a:ext cx="1679018" cy="43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6363" y="5983367"/>
            <a:ext cx="1158730" cy="4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0">
            <a:alphaModFix/>
          </a:blip>
          <a:srcRect b="24762" l="0" r="0" t="22774"/>
          <a:stretch/>
        </p:blipFill>
        <p:spPr>
          <a:xfrm>
            <a:off x="9389308" y="5932812"/>
            <a:ext cx="777755" cy="38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91836" y="5788413"/>
            <a:ext cx="811625" cy="6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513888" y="5627450"/>
            <a:ext cx="19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666666"/>
                </a:solidFill>
              </a:rPr>
              <a:t>Platinum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622288" y="5627450"/>
            <a:ext cx="19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666666"/>
                </a:solidFill>
              </a:rPr>
              <a:t>Gold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81c8760cb_0_3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b81c8760cb_0_3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b81c8760cb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3425"/>
            <a:ext cx="12192001" cy="64545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b81c8760cb_0_327"/>
          <p:cNvSpPr txBox="1"/>
          <p:nvPr/>
        </p:nvSpPr>
        <p:spPr>
          <a:xfrm>
            <a:off x="0" y="-11492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b81c8760c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b81c8760c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b81c8760c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b81c8760c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b81c8760c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81c8760c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b81c8760cb_0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b81c8760cb_0_4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b81c8760cb_0_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b81c8760cb_0_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b81c8760cb_0_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b81c8760cb_0_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b81c8760cb_0_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b81c8760cb_0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b81c8760cb_0_406"/>
          <p:cNvSpPr txBox="1"/>
          <p:nvPr/>
        </p:nvSpPr>
        <p:spPr>
          <a:xfrm>
            <a:off x="536000" y="879575"/>
            <a:ext cx="864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supervisado: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b81c8760cb_0_406"/>
          <p:cNvSpPr txBox="1"/>
          <p:nvPr/>
        </p:nvSpPr>
        <p:spPr>
          <a:xfrm>
            <a:off x="1519350" y="2103850"/>
            <a:ext cx="93039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Hay un OUTPUT esperado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Es decir existe una PREDICCIÓN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2e3385b7c_4_6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ge2e3385b7c_4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274"/>
            <a:ext cx="12192002" cy="431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2e3385b7c_4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2e3385b7c_4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e2e3385b7c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519113"/>
            <a:ext cx="10877550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b81c8760cb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3404"/>
            <a:ext cx="12192001" cy="64545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b81c8760cb_0_334"/>
          <p:cNvSpPr txBox="1"/>
          <p:nvPr/>
        </p:nvSpPr>
        <p:spPr>
          <a:xfrm>
            <a:off x="0" y="-114925"/>
            <a:ext cx="781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b81c8760cb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b81c8760cb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b81c8760cb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b81c8760cb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b81c8760cb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b81c8760cb_0_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b81c8760cb_0_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b81c8760cb_0_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b81c8760cb_0_4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b81c8760cb_0_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b81c8760cb_0_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b81c8760cb_0_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b81c8760cb_0_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b81c8760cb_0_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b81c8760cb_0_425"/>
          <p:cNvSpPr txBox="1"/>
          <p:nvPr/>
        </p:nvSpPr>
        <p:spPr>
          <a:xfrm>
            <a:off x="536000" y="879575"/>
            <a:ext cx="864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NO supervisado: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b81c8760cb_0_425"/>
          <p:cNvSpPr txBox="1"/>
          <p:nvPr/>
        </p:nvSpPr>
        <p:spPr>
          <a:xfrm>
            <a:off x="2144825" y="2103850"/>
            <a:ext cx="722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No hay una predicción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Se busca ganar valor por información “escondida” en los datos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e2e3385b7c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e2e3385b7c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e2e3385b7c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e2e3385b7c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e2e3385b7c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e2e3385b7c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e2e3385b7c_4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e2e3385b7c_4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e2e3385b7c_4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e2e3385b7c_4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e2e3385b7c_4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e2e3385b7c_4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e2e3385b7c_4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e2e3385b7c_4_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e2e3385b7c_4_14"/>
          <p:cNvSpPr txBox="1"/>
          <p:nvPr/>
        </p:nvSpPr>
        <p:spPr>
          <a:xfrm>
            <a:off x="536000" y="879575"/>
            <a:ext cx="864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NO supervisado: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e2e3385b7c_4_14"/>
          <p:cNvPicPr preferRelativeResize="0"/>
          <p:nvPr/>
        </p:nvPicPr>
        <p:blipFill rotWithShape="1">
          <a:blip r:embed="rId9">
            <a:alphaModFix/>
          </a:blip>
          <a:srcRect b="0" l="0" r="0" t="17122"/>
          <a:stretch/>
        </p:blipFill>
        <p:spPr>
          <a:xfrm>
            <a:off x="1898700" y="1988586"/>
            <a:ext cx="9505649" cy="41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b81c8760c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b81c8760c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b81c8760c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b81c8760c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b81c8760c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b81c8760cb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b81c8760cb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b81c8760cb_0_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b81c8760cb_0_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b81c8760cb_0_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b81c8760cb_0_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b81c8760cb_0_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b81c8760cb_0_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b81c8760cb_0_1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b81c8760cb_0_166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b81c8760cb_0_166"/>
          <p:cNvSpPr txBox="1"/>
          <p:nvPr/>
        </p:nvSpPr>
        <p:spPr>
          <a:xfrm>
            <a:off x="2144825" y="2103850"/>
            <a:ext cx="72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b81c8760cb_0_166"/>
          <p:cNvPicPr preferRelativeResize="0"/>
          <p:nvPr/>
        </p:nvPicPr>
        <p:blipFill rotWithShape="1">
          <a:blip r:embed="rId9">
            <a:alphaModFix/>
          </a:blip>
          <a:srcRect b="8062" l="0" r="0" t="7691"/>
          <a:stretch/>
        </p:blipFill>
        <p:spPr>
          <a:xfrm>
            <a:off x="1747913" y="1534964"/>
            <a:ext cx="8696176" cy="41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e1d595ac94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e1d595ac94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e1d595ac94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e1d595ac94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e1d595ac94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e1d595ac94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e1d595ac94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1999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e1d595ac94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e1d595ac94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1999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e1d595ac94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e1d595ac94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e1d595ac94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e1d595ac94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e1d595ac94_0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e1d595ac94_0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4087" y="1729925"/>
            <a:ext cx="7704516" cy="4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e1d595ac94_0_44"/>
          <p:cNvSpPr txBox="1"/>
          <p:nvPr/>
        </p:nvSpPr>
        <p:spPr>
          <a:xfrm>
            <a:off x="276425" y="702363"/>
            <a:ext cx="10118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Tipos de Aprendizaje Supervisado</a:t>
            </a:r>
            <a:endParaRPr b="1" sz="4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b81c8760cb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b81c8760cb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b81c8760cb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b81c8760cb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b81c8760cb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b81c8760cb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b81c8760cb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b81c8760cb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b81c8760cb_0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b81c8760cb_0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b81c8760cb_0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b81c8760cb_0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b81c8760cb_0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b81c8760cb_0_1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b81c8760cb_0_186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b81c8760cb_0_186"/>
          <p:cNvSpPr txBox="1"/>
          <p:nvPr/>
        </p:nvSpPr>
        <p:spPr>
          <a:xfrm>
            <a:off x="2144825" y="2103850"/>
            <a:ext cx="72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b81c8760cb_0_186"/>
          <p:cNvSpPr txBox="1"/>
          <p:nvPr/>
        </p:nvSpPr>
        <p:spPr>
          <a:xfrm>
            <a:off x="2002325" y="1713438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modelo de “machine learning” más simple 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gb81c8760cb_0_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5850" y="2307813"/>
            <a:ext cx="5043100" cy="28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b81c8760cb_0_186"/>
          <p:cNvSpPr txBox="1"/>
          <p:nvPr/>
        </p:nvSpPr>
        <p:spPr>
          <a:xfrm>
            <a:off x="8261800" y="2103857"/>
            <a:ext cx="28146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Objetivo: Predecir el comportamiento de una variable continua.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gb81c8760cb_0_186"/>
          <p:cNvSpPr txBox="1"/>
          <p:nvPr/>
        </p:nvSpPr>
        <p:spPr>
          <a:xfrm>
            <a:off x="536000" y="879575"/>
            <a:ext cx="864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b81c8760cb_0_186"/>
          <p:cNvSpPr txBox="1"/>
          <p:nvPr/>
        </p:nvSpPr>
        <p:spPr>
          <a:xfrm>
            <a:off x="8470000" y="3461575"/>
            <a:ext cx="26064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Ejemplos: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Salarios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Edad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Crecimiento de una población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b81c8760cb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b81c8760cb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b81c8760cb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b81c8760cb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b81c8760cb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b81c8760cb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b81c8760cb_0_2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b81c8760cb_0_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b81c8760cb_0_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b81c8760cb_0_2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b81c8760cb_0_2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b81c8760cb_0_2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b81c8760cb_0_2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b81c8760cb_0_2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b81c8760cb_0_262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Tati Bellagio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b81c8760cb_0_262"/>
          <p:cNvSpPr txBox="1"/>
          <p:nvPr/>
        </p:nvSpPr>
        <p:spPr>
          <a:xfrm>
            <a:off x="2144825" y="2103850"/>
            <a:ext cx="7227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Bióloga - FCEFyN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Científica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b81c8760cb_0_2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5950" y="3124363"/>
            <a:ext cx="4092501" cy="30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b81c8760c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b81c8760c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b81c8760c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b81c8760c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b81c8760c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b81c8760cb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b81c8760cb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b81c8760cb_0_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b81c8760cb_0_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b81c8760cb_0_2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b81c8760cb_0_2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b81c8760cb_0_2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b81c8760cb_0_2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b81c8760cb_0_2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b81c8760cb_0_243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b81c8760cb_0_243"/>
          <p:cNvSpPr txBox="1"/>
          <p:nvPr/>
        </p:nvSpPr>
        <p:spPr>
          <a:xfrm>
            <a:off x="2144825" y="2103850"/>
            <a:ext cx="72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b81c8760cb_0_2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7350" y="1940713"/>
            <a:ext cx="5266375" cy="37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b81c8760cb_0_243"/>
          <p:cNvSpPr txBox="1"/>
          <p:nvPr/>
        </p:nvSpPr>
        <p:spPr>
          <a:xfrm>
            <a:off x="536000" y="879575"/>
            <a:ext cx="864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b81c8760cb_0_243"/>
          <p:cNvSpPr txBox="1"/>
          <p:nvPr/>
        </p:nvSpPr>
        <p:spPr>
          <a:xfrm>
            <a:off x="8149400" y="1940727"/>
            <a:ext cx="28146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Objetivo: Predecir una variable </a:t>
            </a:r>
            <a:r>
              <a:rPr lang="es-AR" sz="1800">
                <a:latin typeface="Open Sans"/>
                <a:ea typeface="Open Sans"/>
                <a:cs typeface="Open Sans"/>
                <a:sym typeface="Open Sans"/>
              </a:rPr>
              <a:t>discreta.  Queremos saber a qué clase pertenece nuestra observación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gb81c8760cb_0_243"/>
          <p:cNvSpPr txBox="1"/>
          <p:nvPr/>
        </p:nvSpPr>
        <p:spPr>
          <a:xfrm>
            <a:off x="8538300" y="3817550"/>
            <a:ext cx="260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Ejemplos: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¿Es fraude o no?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¿Es spam?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AR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¿Es covid positivo?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b8272c3b1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b8272c3b1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b8272c3b1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b8272c3b1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b8272c3b1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b8272c3b1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b8272c3b12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b8272c3b12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b8272c3b12_0_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b8272c3b12_0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b8272c3b12_0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b8272c3b12_0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b8272c3b12_0_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b8272c3b12_0_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b8272c3b12_0_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4251" y="665537"/>
            <a:ext cx="6663487" cy="569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b81c8760c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b81c8760c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b81c8760c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b81c8760c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b81c8760c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b81c8760cb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b81c8760cb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b81c8760cb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b81c8760cb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b81c8760cb_0_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b81c8760cb_0_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b81c8760cb_0_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b81c8760cb_0_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b81c8760cb_0_2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b81c8760cb_0_224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Ejercicio!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b81c8760cb_0_224"/>
          <p:cNvSpPr txBox="1"/>
          <p:nvPr/>
        </p:nvSpPr>
        <p:spPr>
          <a:xfrm>
            <a:off x="2144825" y="1947275"/>
            <a:ext cx="722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Caso 1: Una empresa de correo electrónico como gmail (google) o hotmail (microsoft) nos contrata porque quieren lograr una mejor experiencia para sus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usuarios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. El objetivo es que sus clientes no reciban tanto correo de publicidades, promociones etc. a sus casillas comunes y que este sea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redirigido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 automáticamente a la casilla SPAM.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b81c8760cb_0_224"/>
          <p:cNvSpPr txBox="1"/>
          <p:nvPr/>
        </p:nvSpPr>
        <p:spPr>
          <a:xfrm>
            <a:off x="2643575" y="4444300"/>
            <a:ext cx="279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SUPERVISADO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b81c8760cb_0_224"/>
          <p:cNvSpPr txBox="1"/>
          <p:nvPr/>
        </p:nvSpPr>
        <p:spPr>
          <a:xfrm>
            <a:off x="6493150" y="4444300"/>
            <a:ext cx="279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NO SUPERVISADO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b81c8760cb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b81c8760cb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b81c8760cb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b81c8760cb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b81c8760cb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b81c8760cb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b81c8760cb_0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b81c8760cb_0_4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b81c8760cb_0_4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b81c8760cb_0_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b81c8760cb_0_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b81c8760cb_0_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b81c8760cb_0_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b81c8760cb_0_4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b81c8760cb_0_444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Ejercicio!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b81c8760cb_0_444"/>
          <p:cNvSpPr txBox="1"/>
          <p:nvPr/>
        </p:nvSpPr>
        <p:spPr>
          <a:xfrm>
            <a:off x="2144825" y="1947275"/>
            <a:ext cx="7227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Caso 2: Tesla, empresa de autos eléctricos, está armando su campaña publicitaria donde quiere demostrar de forma cuantitativa como el uso de autos eléctricos reduciría la contaminación y el uso de combustibles fósiles. Ellos quieren mostrar en su campaña gráficos de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 con predicciones de los niveles de contaminación del aire y uso de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petróleo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 con y sin autos eléctricos. Nos contrata par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ayudarlos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b81c8760cb_0_444"/>
          <p:cNvSpPr txBox="1"/>
          <p:nvPr/>
        </p:nvSpPr>
        <p:spPr>
          <a:xfrm>
            <a:off x="2643575" y="4444300"/>
            <a:ext cx="279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SUPERVISADO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b81c8760cb_0_444"/>
          <p:cNvSpPr txBox="1"/>
          <p:nvPr/>
        </p:nvSpPr>
        <p:spPr>
          <a:xfrm>
            <a:off x="6493150" y="4444300"/>
            <a:ext cx="279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NO SUPERVISADO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b81c8760cb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b81c8760cb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b81c8760cb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b81c8760cb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b81c8760cb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b81c8760cb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b81c8760cb_0_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b81c8760cb_0_4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b81c8760cb_0_4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b81c8760cb_0_4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b81c8760cb_0_4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b81c8760cb_0_4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b81c8760cb_0_4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b81c8760cb_0_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b81c8760cb_0_463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Ejercicio!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b81c8760cb_0_463"/>
          <p:cNvSpPr txBox="1"/>
          <p:nvPr/>
        </p:nvSpPr>
        <p:spPr>
          <a:xfrm>
            <a:off x="2144825" y="1947275"/>
            <a:ext cx="7227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Caso 3: Una empresa que vende ropa deportiva con la pandemia decide abrir su sitio web para venta online. Pasado un tiempo se dan cuenta que las ventas online son muy diferentes a las ventas en el negocio. Quieren armar campañas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publicitarias,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 como mailing, para mejorar su performance en la venta online. Tienen muchos datos de los clientes loggiados pero no saben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 seguir adelante para 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conocerlos</a:t>
            </a: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 mejor. </a:t>
            </a:r>
            <a:r>
              <a:rPr lang="es-A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 contrata par ayudarlos...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b81c8760cb_0_463"/>
          <p:cNvSpPr txBox="1"/>
          <p:nvPr/>
        </p:nvSpPr>
        <p:spPr>
          <a:xfrm>
            <a:off x="2772763" y="4769675"/>
            <a:ext cx="279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SUPERVISADO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b81c8760cb_0_463"/>
          <p:cNvSpPr txBox="1"/>
          <p:nvPr/>
        </p:nvSpPr>
        <p:spPr>
          <a:xfrm>
            <a:off x="6622338" y="4769675"/>
            <a:ext cx="279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700">
                <a:latin typeface="Calibri"/>
                <a:ea typeface="Calibri"/>
                <a:cs typeface="Calibri"/>
                <a:sym typeface="Calibri"/>
              </a:rPr>
              <a:t>NO SUPERVISADO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b8272c3b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b8272c3b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b8272c3b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b8272c3b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b8272c3b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b8272c3b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b8272c3b12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b8272c3b12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b8272c3b12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b8272c3b12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b8272c3b12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b8272c3b12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b8272c3b12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b8272c3b12_0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b8272c3b12_0_5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Vamos al notebook</a:t>
            </a: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b8272c3b12_0_5"/>
          <p:cNvSpPr txBox="1"/>
          <p:nvPr/>
        </p:nvSpPr>
        <p:spPr>
          <a:xfrm>
            <a:off x="930725" y="3080725"/>
            <a:ext cx="1020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500" u="sng">
                <a:solidFill>
                  <a:schemeClr val="hlink"/>
                </a:solidFill>
                <a:hlinkClick r:id="rId9"/>
              </a:rPr>
              <a:t>https://colab.research.google.com/drive/1TFlS15EAdLMR90VWo1uaAWDoQbQhR60a?usp=sharing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e2c38b3361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e2c38b3361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e2c38b3361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e2c38b3361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e2c38b3361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e2c38b3361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e2c38b3361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2688" y="91256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e2c38b3361_0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721642"/>
            <a:ext cx="12191999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e2c38b3361_0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1999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e2c38b3361_0_133"/>
          <p:cNvPicPr preferRelativeResize="0"/>
          <p:nvPr/>
        </p:nvPicPr>
        <p:blipFill rotWithShape="1">
          <a:blip r:embed="rId7">
            <a:alphaModFix/>
          </a:blip>
          <a:srcRect b="0" l="0" r="13629" t="0"/>
          <a:stretch/>
        </p:blipFill>
        <p:spPr>
          <a:xfrm>
            <a:off x="3945550" y="1819775"/>
            <a:ext cx="3789850" cy="1346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e2c38b3361_0_133"/>
          <p:cNvSpPr txBox="1"/>
          <p:nvPr/>
        </p:nvSpPr>
        <p:spPr>
          <a:xfrm>
            <a:off x="3119325" y="3348200"/>
            <a:ext cx="5442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¡Gracias!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ge2c38b3361_0_133"/>
          <p:cNvPicPr preferRelativeResize="0"/>
          <p:nvPr/>
        </p:nvPicPr>
        <p:blipFill rotWithShape="1">
          <a:blip r:embed="rId8">
            <a:alphaModFix/>
          </a:blip>
          <a:srcRect b="19564" l="35522" r="29153" t="61309"/>
          <a:stretch/>
        </p:blipFill>
        <p:spPr>
          <a:xfrm>
            <a:off x="2308187" y="5878755"/>
            <a:ext cx="1679012" cy="40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e2c38b3361_0_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9264" y="5928818"/>
            <a:ext cx="1679018" cy="43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e2c38b3361_0_1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6363" y="5983367"/>
            <a:ext cx="1158730" cy="4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e2c38b3361_0_133"/>
          <p:cNvPicPr preferRelativeResize="0"/>
          <p:nvPr/>
        </p:nvPicPr>
        <p:blipFill rotWithShape="1">
          <a:blip r:embed="rId11">
            <a:alphaModFix/>
          </a:blip>
          <a:srcRect b="24762" l="0" r="0" t="22774"/>
          <a:stretch/>
        </p:blipFill>
        <p:spPr>
          <a:xfrm>
            <a:off x="9389308" y="5932812"/>
            <a:ext cx="777755" cy="38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e2c38b3361_0_1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91836" y="5788413"/>
            <a:ext cx="811625" cy="6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e2c38b3361_0_133"/>
          <p:cNvSpPr txBox="1"/>
          <p:nvPr/>
        </p:nvSpPr>
        <p:spPr>
          <a:xfrm>
            <a:off x="1513888" y="5627450"/>
            <a:ext cx="19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666666"/>
                </a:solidFill>
              </a:rPr>
              <a:t>Platinum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5" name="Google Shape;565;ge2c38b3361_0_133"/>
          <p:cNvSpPr txBox="1"/>
          <p:nvPr/>
        </p:nvSpPr>
        <p:spPr>
          <a:xfrm>
            <a:off x="7622288" y="5627450"/>
            <a:ext cx="19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666666"/>
                </a:solidFill>
              </a:rPr>
              <a:t>Gold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b8272c3b1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b8272c3b1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b8272c3b1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b8272c3b1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b8272c3b1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b8272c3b1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b8272c3b12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b8272c3b12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b8272c3b12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b8272c3b12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b8272c3b12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b8272c3b12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b8272c3b12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b8272c3b12_0_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b8272c3b12_0_28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b8272c3b12_0_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89700" y="4789272"/>
            <a:ext cx="907244" cy="9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b8272c3b12_0_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2574" y="4789263"/>
            <a:ext cx="907250" cy="9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b8272c3b12_0_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99150" y="4789263"/>
            <a:ext cx="907250" cy="9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b8272c3b12_0_28"/>
          <p:cNvSpPr txBox="1"/>
          <p:nvPr/>
        </p:nvSpPr>
        <p:spPr>
          <a:xfrm>
            <a:off x="6653075" y="3743200"/>
            <a:ext cx="31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b8272c3b12_0_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23725" y="1566375"/>
            <a:ext cx="2962725" cy="298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3" name="Google Shape;143;gb8272c3b12_0_28"/>
          <p:cNvSpPr txBox="1"/>
          <p:nvPr/>
        </p:nvSpPr>
        <p:spPr>
          <a:xfrm>
            <a:off x="536000" y="879575"/>
            <a:ext cx="10118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Paula </a:t>
            </a:r>
            <a:r>
              <a:rPr b="1" lang="es-AR" sz="4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Cánepa</a:t>
            </a:r>
            <a:endParaRPr b="1" sz="4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b8272c3b12_0_28"/>
          <p:cNvSpPr txBox="1"/>
          <p:nvPr/>
        </p:nvSpPr>
        <p:spPr>
          <a:xfrm>
            <a:off x="1789625" y="2276500"/>
            <a:ext cx="467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Ingeniera en Sistemas de Información - UTN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s-AR" sz="2000">
                <a:latin typeface="Calibri"/>
                <a:ea typeface="Calibri"/>
                <a:cs typeface="Calibri"/>
                <a:sym typeface="Calibri"/>
              </a:rPr>
              <a:t>Data Scientist en Fligoo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b81c8760cb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b81c8760cb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b81c8760cb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b81c8760cb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b81c8760cb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b81c8760cb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b81c8760cb_0_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b81c8760cb_0_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b81c8760cb_0_3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b81c8760cb_0_3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b81c8760cb_0_3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b81c8760cb_0_3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b81c8760cb_0_3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b81c8760cb_0_3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b81c8760cb_0_306"/>
          <p:cNvSpPr txBox="1"/>
          <p:nvPr/>
        </p:nvSpPr>
        <p:spPr>
          <a:xfrm>
            <a:off x="536000" y="879575"/>
            <a:ext cx="6157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b81c8760cb_0_306"/>
          <p:cNvSpPr txBox="1"/>
          <p:nvPr/>
        </p:nvSpPr>
        <p:spPr>
          <a:xfrm>
            <a:off x="2144825" y="2103850"/>
            <a:ext cx="72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b81c8760cb_0_3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8028" y="1122700"/>
            <a:ext cx="5155947" cy="49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81c8760cb_0_51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b81c8760cb_0_51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b81c8760cb_0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005"/>
            <a:ext cx="12192001" cy="615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b81c8760cb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b81c8760cb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b81c8760cb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b81c8760cb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b81c8760cb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b81c8760cb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b81c8760cb_0_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b81c8760cb_0_3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b81c8760cb_0_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b81c8760cb_0_3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b81c8760cb_0_3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b81c8760cb_0_3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b81c8760cb_0_3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b81c8760cb_0_342"/>
          <p:cNvSpPr txBox="1"/>
          <p:nvPr/>
        </p:nvSpPr>
        <p:spPr>
          <a:xfrm>
            <a:off x="536000" y="879575"/>
            <a:ext cx="10118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Programación tradicional</a:t>
            </a:r>
            <a:endParaRPr b="1" sz="4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b81c8760cb_0_3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4076" y="4882588"/>
            <a:ext cx="25431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b81c8760cb_0_3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61901" y="3998700"/>
            <a:ext cx="8953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b81c8760cb_0_3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7139" y="4633938"/>
            <a:ext cx="6667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b81c8760cb_0_342"/>
          <p:cNvSpPr txBox="1"/>
          <p:nvPr/>
        </p:nvSpPr>
        <p:spPr>
          <a:xfrm>
            <a:off x="1814075" y="3378275"/>
            <a:ext cx="15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latin typeface="Calibri"/>
                <a:ea typeface="Calibri"/>
                <a:cs typeface="Calibri"/>
                <a:sym typeface="Calibri"/>
              </a:rPr>
              <a:t>EJEMPLO: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b81c8760cb_0_3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78712" y="4197652"/>
            <a:ext cx="1434575" cy="14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b81c8760cb_0_342"/>
          <p:cNvSpPr/>
          <p:nvPr/>
        </p:nvSpPr>
        <p:spPr>
          <a:xfrm>
            <a:off x="4601575" y="4398950"/>
            <a:ext cx="5328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b81c8760cb_0_342"/>
          <p:cNvSpPr/>
          <p:nvPr/>
        </p:nvSpPr>
        <p:spPr>
          <a:xfrm>
            <a:off x="4601575" y="5266338"/>
            <a:ext cx="5328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b81c8760cb_0_342"/>
          <p:cNvSpPr/>
          <p:nvPr/>
        </p:nvSpPr>
        <p:spPr>
          <a:xfrm>
            <a:off x="7098825" y="4750988"/>
            <a:ext cx="5328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gb81c8760cb_0_342"/>
          <p:cNvGrpSpPr/>
          <p:nvPr/>
        </p:nvGrpSpPr>
        <p:grpSpPr>
          <a:xfrm>
            <a:off x="3168950" y="2105825"/>
            <a:ext cx="5990700" cy="892788"/>
            <a:chOff x="2530125" y="2582000"/>
            <a:chExt cx="5990700" cy="892788"/>
          </a:xfrm>
        </p:grpSpPr>
        <p:sp>
          <p:nvSpPr>
            <p:cNvPr id="200" name="Google Shape;200;gb81c8760cb_0_342"/>
            <p:cNvSpPr/>
            <p:nvPr/>
          </p:nvSpPr>
          <p:spPr>
            <a:xfrm>
              <a:off x="4480925" y="2582000"/>
              <a:ext cx="2008200" cy="8880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600"/>
                <a:t>COMPUTADORA</a:t>
              </a:r>
              <a:endParaRPr b="1" sz="1600"/>
            </a:p>
          </p:txBody>
        </p:sp>
        <p:sp>
          <p:nvSpPr>
            <p:cNvPr id="201" name="Google Shape;201;gb81c8760cb_0_342"/>
            <p:cNvSpPr txBox="1"/>
            <p:nvPr/>
          </p:nvSpPr>
          <p:spPr>
            <a:xfrm>
              <a:off x="2530125" y="2582000"/>
              <a:ext cx="1051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700">
                  <a:latin typeface="Calibri"/>
                  <a:ea typeface="Calibri"/>
                  <a:cs typeface="Calibri"/>
                  <a:sym typeface="Calibri"/>
                </a:rPr>
                <a:t>Entradas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b81c8760cb_0_342"/>
            <p:cNvSpPr txBox="1"/>
            <p:nvPr/>
          </p:nvSpPr>
          <p:spPr>
            <a:xfrm>
              <a:off x="2530125" y="3028388"/>
              <a:ext cx="1051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700">
                  <a:latin typeface="Calibri"/>
                  <a:ea typeface="Calibri"/>
                  <a:cs typeface="Calibri"/>
                  <a:sym typeface="Calibri"/>
                </a:rPr>
                <a:t>Programa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b81c8760cb_0_342"/>
            <p:cNvSpPr txBox="1"/>
            <p:nvPr/>
          </p:nvSpPr>
          <p:spPr>
            <a:xfrm>
              <a:off x="7469025" y="2802800"/>
              <a:ext cx="1051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700">
                  <a:latin typeface="Calibri"/>
                  <a:ea typeface="Calibri"/>
                  <a:cs typeface="Calibri"/>
                  <a:sym typeface="Calibri"/>
                </a:rPr>
                <a:t>Salida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b81c8760cb_0_342"/>
            <p:cNvSpPr/>
            <p:nvPr/>
          </p:nvSpPr>
          <p:spPr>
            <a:xfrm>
              <a:off x="3730825" y="2709500"/>
              <a:ext cx="601200" cy="19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b81c8760cb_0_342"/>
            <p:cNvSpPr/>
            <p:nvPr/>
          </p:nvSpPr>
          <p:spPr>
            <a:xfrm>
              <a:off x="3730825" y="3155900"/>
              <a:ext cx="601200" cy="19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b81c8760cb_0_342"/>
            <p:cNvSpPr/>
            <p:nvPr/>
          </p:nvSpPr>
          <p:spPr>
            <a:xfrm>
              <a:off x="6678475" y="2930300"/>
              <a:ext cx="601200" cy="19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b81c8760c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b81c8760c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b81c8760c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b81c8760c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b81c8760c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b81c8760cb_0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b81c8760cb_0_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b81c8760cb_0_3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b81c8760cb_0_3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b81c8760cb_0_3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b81c8760cb_0_3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b81c8760cb_0_3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b81c8760cb_0_3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b81c8760cb_0_3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b81c8760cb_0_375"/>
          <p:cNvSpPr txBox="1"/>
          <p:nvPr/>
        </p:nvSpPr>
        <p:spPr>
          <a:xfrm>
            <a:off x="536000" y="879575"/>
            <a:ext cx="10118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4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automático- Machine Learning</a:t>
            </a:r>
            <a:endParaRPr b="1" sz="4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gb81c8760cb_0_375"/>
          <p:cNvGrpSpPr/>
          <p:nvPr/>
        </p:nvGrpSpPr>
        <p:grpSpPr>
          <a:xfrm>
            <a:off x="2650324" y="2240000"/>
            <a:ext cx="6199176" cy="892788"/>
            <a:chOff x="2530125" y="2582000"/>
            <a:chExt cx="5990700" cy="892788"/>
          </a:xfrm>
        </p:grpSpPr>
        <p:sp>
          <p:nvSpPr>
            <p:cNvPr id="227" name="Google Shape;227;gb81c8760cb_0_375"/>
            <p:cNvSpPr/>
            <p:nvPr/>
          </p:nvSpPr>
          <p:spPr>
            <a:xfrm>
              <a:off x="4480925" y="2582000"/>
              <a:ext cx="2008200" cy="8880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600"/>
                <a:t>COMPUTADORA</a:t>
              </a:r>
              <a:endParaRPr b="1" sz="1600"/>
            </a:p>
          </p:txBody>
        </p:sp>
        <p:sp>
          <p:nvSpPr>
            <p:cNvPr id="228" name="Google Shape;228;gb81c8760cb_0_375"/>
            <p:cNvSpPr txBox="1"/>
            <p:nvPr/>
          </p:nvSpPr>
          <p:spPr>
            <a:xfrm>
              <a:off x="2530125" y="2582000"/>
              <a:ext cx="1051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700">
                  <a:latin typeface="Calibri"/>
                  <a:ea typeface="Calibri"/>
                  <a:cs typeface="Calibri"/>
                  <a:sym typeface="Calibri"/>
                </a:rPr>
                <a:t>Entradas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b81c8760cb_0_375"/>
            <p:cNvSpPr txBox="1"/>
            <p:nvPr/>
          </p:nvSpPr>
          <p:spPr>
            <a:xfrm>
              <a:off x="2530125" y="3028388"/>
              <a:ext cx="1051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700">
                  <a:latin typeface="Calibri"/>
                  <a:ea typeface="Calibri"/>
                  <a:cs typeface="Calibri"/>
                  <a:sym typeface="Calibri"/>
                </a:rPr>
                <a:t>Salidas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b81c8760cb_0_375"/>
            <p:cNvSpPr txBox="1"/>
            <p:nvPr/>
          </p:nvSpPr>
          <p:spPr>
            <a:xfrm>
              <a:off x="7469025" y="2802800"/>
              <a:ext cx="1051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700">
                  <a:latin typeface="Calibri"/>
                  <a:ea typeface="Calibri"/>
                  <a:cs typeface="Calibri"/>
                  <a:sym typeface="Calibri"/>
                </a:rPr>
                <a:t>Algoritmo</a:t>
              </a:r>
              <a:endParaRPr sz="1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b81c8760cb_0_375"/>
            <p:cNvSpPr/>
            <p:nvPr/>
          </p:nvSpPr>
          <p:spPr>
            <a:xfrm>
              <a:off x="3730825" y="2709500"/>
              <a:ext cx="601200" cy="19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b81c8760cb_0_375"/>
            <p:cNvSpPr/>
            <p:nvPr/>
          </p:nvSpPr>
          <p:spPr>
            <a:xfrm>
              <a:off x="3730825" y="3155900"/>
              <a:ext cx="601200" cy="19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b81c8760cb_0_375"/>
            <p:cNvSpPr/>
            <p:nvPr/>
          </p:nvSpPr>
          <p:spPr>
            <a:xfrm>
              <a:off x="6678475" y="2930300"/>
              <a:ext cx="601200" cy="19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" name="Google Shape;234;gb81c8760cb_0_375"/>
          <p:cNvPicPr preferRelativeResize="0"/>
          <p:nvPr/>
        </p:nvPicPr>
        <p:blipFill rotWithShape="1">
          <a:blip r:embed="rId9">
            <a:alphaModFix/>
          </a:blip>
          <a:srcRect b="19938" l="7596" r="24822" t="18861"/>
          <a:stretch/>
        </p:blipFill>
        <p:spPr>
          <a:xfrm>
            <a:off x="3008825" y="3415375"/>
            <a:ext cx="5684100" cy="2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e2c38b336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e2c38b336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037347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e2c38b336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4074694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e2c38b336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112041" y="0"/>
            <a:ext cx="2037347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e2c38b336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149388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e2c38b3361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138612" y="0"/>
            <a:ext cx="2037346" cy="5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e2c38b3361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721642"/>
            <a:ext cx="12192000" cy="1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e2c38b3361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7113" y="597612"/>
            <a:ext cx="1238845" cy="90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2c38b3361_0_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593304"/>
            <a:ext cx="12192000" cy="1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e2c38b3361_0_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8" y="5694947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e2c38b3361_0_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57" y="4916905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e2c38b3361_0_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673" y="5566609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2c38b3361_0_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12296" y="5430252"/>
            <a:ext cx="1631653" cy="102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2c38b3361_0_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31" y="4789274"/>
            <a:ext cx="1967287" cy="60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2c38b3361_0_113"/>
          <p:cNvSpPr txBox="1"/>
          <p:nvPr/>
        </p:nvSpPr>
        <p:spPr>
          <a:xfrm>
            <a:off x="42050" y="597600"/>
            <a:ext cx="2459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Tipos </a:t>
            </a:r>
            <a:endParaRPr b="1" sz="2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b="1" sz="2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aprendizajes</a:t>
            </a:r>
            <a:endParaRPr b="1" sz="2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e2c38b3361_0_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0325" y="640975"/>
            <a:ext cx="8286799" cy="59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e3385b7c_4_6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2e3385b7c_4_6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ge2e3385b7c_4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00" y="1437721"/>
            <a:ext cx="10704200" cy="39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2021-06-04T04:28:21Z</dcterms:created>
  <dc:creator>Usuario de Windows</dc:creator>
</cp:coreProperties>
</file>